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454" r:id="rId3"/>
    <p:sldId id="475" r:id="rId4"/>
    <p:sldId id="460" r:id="rId5"/>
    <p:sldId id="461" r:id="rId6"/>
    <p:sldId id="476" r:id="rId7"/>
    <p:sldId id="466" r:id="rId8"/>
    <p:sldId id="468" r:id="rId9"/>
    <p:sldId id="473" r:id="rId10"/>
    <p:sldId id="474" r:id="rId11"/>
    <p:sldId id="477" r:id="rId12"/>
    <p:sldId id="462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2D235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88809C-92A0-FA49-BA4F-F1E1A1CA4988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E16B30-D0CA-4648-BA0F-EA032572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3845B6-4BD7-D445-AE6D-31E830C755E2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9CCBD5-0314-0C46-8CD9-FB9D2CD5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4C60-321F-4998-B84C-5D67225C5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4C60-321F-4998-B84C-5D67225C5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Odstrani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2FF0-2FDA-4F4F-A4EA-202C8DC0A72C}" type="slidenum">
              <a:rPr lang="sl-SI" smtClean="0">
                <a:solidFill>
                  <a:prstClr val="black"/>
                </a:solidFill>
              </a:rPr>
              <a:pPr/>
              <a:t>10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062038" y="-77391"/>
            <a:ext cx="1382712" cy="2395538"/>
          </a:xfrm>
          <a:prstGeom prst="line">
            <a:avLst/>
          </a:prstGeom>
          <a:ln w="6350">
            <a:solidFill>
              <a:srgbClr val="B2D2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64157" y="530020"/>
            <a:ext cx="4328641" cy="28997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Structure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7901" y="1365166"/>
            <a:ext cx="7294844" cy="3125390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  <a:lvl2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2pPr>
            <a:lvl3pPr>
              <a:defRPr sz="1600" b="0" i="0">
                <a:solidFill>
                  <a:schemeClr val="tx1"/>
                </a:solidFill>
                <a:latin typeface="Helvetica Light"/>
                <a:cs typeface="Helvetica Light"/>
              </a:defRPr>
            </a:lvl3pPr>
            <a:lvl4pPr>
              <a:defRPr sz="1400" b="0" i="0">
                <a:solidFill>
                  <a:schemeClr val="tx1"/>
                </a:solidFill>
                <a:latin typeface="Helvetica Light"/>
                <a:cs typeface="Helvetica Light"/>
              </a:defRPr>
            </a:lvl4pPr>
            <a:lvl5pPr>
              <a:defRPr sz="1400" b="0" i="0">
                <a:solidFill>
                  <a:schemeClr val="tx1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7725831" y="1651352"/>
            <a:ext cx="37045" cy="416038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97336" y="5763290"/>
            <a:ext cx="39894" cy="102585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97336" y="833523"/>
            <a:ext cx="39894" cy="102585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864856" y="411786"/>
            <a:ext cx="2872374" cy="5901472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907600" y="451680"/>
            <a:ext cx="2789736" cy="5824533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027282" y="1138428"/>
            <a:ext cx="2550371" cy="4425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79" y="5686351"/>
            <a:ext cx="487277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95874" y="5723395"/>
            <a:ext cx="410339" cy="410339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255450" y="571362"/>
            <a:ext cx="76939" cy="7693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067377" y="745187"/>
            <a:ext cx="461632" cy="62691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850608" y="1152676"/>
            <a:ext cx="42744" cy="253613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850608" y="1674148"/>
            <a:ext cx="42744" cy="433136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850608" y="2212719"/>
            <a:ext cx="42744" cy="427436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64856" y="5788936"/>
            <a:ext cx="39894" cy="102585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97336" y="5788936"/>
            <a:ext cx="39894" cy="102585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64856" y="859169"/>
            <a:ext cx="39894" cy="102585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97336" y="859169"/>
            <a:ext cx="39894" cy="102585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805217" y="728089"/>
            <a:ext cx="105434" cy="105434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27281" y="1138428"/>
            <a:ext cx="2550371" cy="4425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2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87512" y="548597"/>
            <a:ext cx="1996778" cy="4046308"/>
            <a:chOff x="6467477" y="549048"/>
            <a:chExt cx="3883024" cy="7868629"/>
          </a:xfrm>
        </p:grpSpPr>
        <p:sp>
          <p:nvSpPr>
            <p:cNvPr id="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8646" y="1038999"/>
            <a:ext cx="1748647" cy="3042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573612" y="548597"/>
            <a:ext cx="1996778" cy="4046308"/>
            <a:chOff x="6467477" y="549048"/>
            <a:chExt cx="3883024" cy="7868629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6659712" y="548597"/>
            <a:ext cx="1996778" cy="4046308"/>
            <a:chOff x="6467477" y="549048"/>
            <a:chExt cx="3883024" cy="7868629"/>
          </a:xfrm>
        </p:grpSpPr>
        <p:sp>
          <p:nvSpPr>
            <p:cNvPr id="4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684978" y="1038999"/>
            <a:ext cx="1748647" cy="3042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780846" y="1038999"/>
            <a:ext cx="1748647" cy="3042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30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205987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134574-D58F-4B8F-859C-D6F89BD8D063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1FDD02-5F78-4EF9-ACD0-58DCB0791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103313" y="0"/>
            <a:ext cx="468312" cy="810816"/>
          </a:xfrm>
          <a:prstGeom prst="line">
            <a:avLst/>
          </a:prstGeom>
          <a:ln w="6350">
            <a:solidFill>
              <a:srgbClr val="B2D2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63701" y="529828"/>
            <a:ext cx="43291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Structure</a:t>
            </a:r>
          </a:p>
        </p:txBody>
      </p:sp>
      <p:pic>
        <p:nvPicPr>
          <p:cNvPr id="1028" name="Picture 1" descr="SCP ppt brosura 01-06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536281"/>
            <a:ext cx="591784" cy="5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41" r:id="rId3"/>
    <p:sldLayoutId id="2147483743" r:id="rId4"/>
    <p:sldLayoutId id="214748374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0" i="0" kern="120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rupert.smartis.si/#!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SCP-ppt-intr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"/>
            <a:ext cx="914400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CP-ppt-intr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5" y="2381"/>
            <a:ext cx="7505072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662" r="62740"/>
          <a:stretch>
            <a:fillRect/>
          </a:stretch>
        </p:blipFill>
        <p:spPr bwMode="auto">
          <a:xfrm>
            <a:off x="3707904" y="3111810"/>
            <a:ext cx="2322258" cy="5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4"/>
          <p:cNvSpPr txBox="1"/>
          <p:nvPr/>
        </p:nvSpPr>
        <p:spPr>
          <a:xfrm>
            <a:off x="348538" y="1168739"/>
            <a:ext cx="802508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2100" spc="-11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Aplikacije</a:t>
            </a:r>
            <a:r>
              <a:rPr lang="sl-SI" sz="21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ki jih ponujamo na odprti platformi in omogočajo enostavnejše upravljanje občine. </a:t>
            </a:r>
            <a:endParaRPr lang="en-US" sz="2100" spc="-113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393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0775" y="529828"/>
            <a:ext cx="3246835" cy="2905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sl-SI" dirty="0">
              <a:ea typeface="+mj-ea"/>
            </a:endParaRP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737"/>
            <a:ext cx="9144000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5" y="3561940"/>
            <a:ext cx="112275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67" y="3630257"/>
            <a:ext cx="1796653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635"/>
            <a:ext cx="9144000" cy="397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20" y="0"/>
            <a:ext cx="1893094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3"/>
          <p:cNvSpPr>
            <a:spLocks noGrp="1"/>
          </p:cNvSpPr>
          <p:nvPr>
            <p:ph type="title"/>
          </p:nvPr>
        </p:nvSpPr>
        <p:spPr>
          <a:xfrm>
            <a:off x="1668727" y="356137"/>
            <a:ext cx="5973043" cy="491728"/>
          </a:xfrm>
        </p:spPr>
        <p:txBody>
          <a:bodyPr>
            <a:noAutofit/>
          </a:bodyPr>
          <a:lstStyle/>
          <a:p>
            <a:pPr defTabSz="342900"/>
            <a:r>
              <a:rPr lang="sl-SI" altLang="sl-SI" sz="2900" dirty="0">
                <a:solidFill>
                  <a:srgbClr val="B2D235"/>
                </a:solidFill>
              </a:rPr>
              <a:t>Koraki razvoja </a:t>
            </a:r>
            <a:r>
              <a:rPr lang="en-US" altLang="sl-SI" sz="2900" dirty="0">
                <a:solidFill>
                  <a:srgbClr val="B2D235"/>
                </a:solidFill>
              </a:rPr>
              <a:t>P</a:t>
            </a:r>
            <a:r>
              <a:rPr lang="sl-SI" altLang="sl-SI" sz="2900" dirty="0">
                <a:solidFill>
                  <a:srgbClr val="B2D235"/>
                </a:solidFill>
              </a:rPr>
              <a:t>ametnega mesta</a:t>
            </a: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2530079" y="1579960"/>
            <a:ext cx="6613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sl-SI" altLang="sl-SI" sz="2000" dirty="0">
                <a:latin typeface="Helvetica Light"/>
                <a:ea typeface="ＭＳ Ｐゴシック" charset="0"/>
                <a:cs typeface="Helvetica Light"/>
              </a:rPr>
              <a:t>Analiza občine in predlog vsebin ter obsega projekta 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2530079" y="2286000"/>
            <a:ext cx="6840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sl-SI" altLang="sl-SI" sz="2000" dirty="0">
                <a:latin typeface="Helvetica Light"/>
                <a:ea typeface="ＭＳ Ｐゴシック" charset="0"/>
                <a:cs typeface="Helvetica Light"/>
              </a:rPr>
              <a:t>Postavitev </a:t>
            </a:r>
            <a:r>
              <a:rPr lang="en-US" altLang="sl-SI" sz="2000" dirty="0" err="1">
                <a:latin typeface="Helvetica Light"/>
                <a:ea typeface="ＭＳ Ｐゴシック" charset="0"/>
                <a:cs typeface="Helvetica Light"/>
              </a:rPr>
              <a:t>platforme</a:t>
            </a:r>
            <a:r>
              <a:rPr lang="en-US" altLang="sl-SI" sz="2000" dirty="0"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sl-SI" altLang="sl-SI" sz="2000" dirty="0">
                <a:latin typeface="Helvetica Light"/>
                <a:ea typeface="ＭＳ Ｐゴシック" charset="0"/>
                <a:cs typeface="Helvetica Light"/>
              </a:rPr>
              <a:t>SmartCityPlatfom</a:t>
            </a:r>
            <a:endParaRPr lang="en-US" altLang="sl-SI" sz="2000" dirty="0"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2530079" y="2992804"/>
            <a:ext cx="6146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latin typeface="Helvetica Light"/>
                <a:ea typeface="ＭＳ Ｐゴシック" charset="0"/>
                <a:cs typeface="Helvetica Light"/>
              </a:rPr>
              <a:t>Konfiguracija SCPlatforme </a:t>
            </a:r>
            <a:r>
              <a:rPr lang="sl-SI" altLang="sl-SI" sz="2000" dirty="0">
                <a:solidFill>
                  <a:prstClr val="black"/>
                </a:solidFill>
                <a:latin typeface="Helvetica Light"/>
                <a:ea typeface="ＭＳ Ｐゴシック" charset="0"/>
                <a:cs typeface="Helvetica Light"/>
              </a:rPr>
              <a:t>sProjects / sVoice / sGreen City Kit / sDataBank &amp; sMarketPlace</a:t>
            </a:r>
            <a:endParaRPr lang="sl-SI" altLang="sl-SI" sz="2000" dirty="0"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34754" y="1579960"/>
            <a:ext cx="522684" cy="52268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834754" y="2247900"/>
            <a:ext cx="522684" cy="52268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834754" y="2894410"/>
            <a:ext cx="522684" cy="52268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834754" y="3571875"/>
            <a:ext cx="522684" cy="52268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15" name="Chevron 14"/>
          <p:cNvSpPr/>
          <p:nvPr/>
        </p:nvSpPr>
        <p:spPr>
          <a:xfrm rot="5400000" flipV="1">
            <a:off x="4496912" y="2179732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5400000" flipV="1">
            <a:off x="4496912" y="1960081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5400000" flipV="1">
            <a:off x="4496912" y="2886482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5400000" flipV="1">
            <a:off x="4496912" y="2666831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 flipV="1">
            <a:off x="4496912" y="3551858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5400000" flipV="1">
            <a:off x="4496912" y="3332207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5985" y="3884407"/>
            <a:ext cx="499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solidFill>
                  <a:srgbClr val="0000FF"/>
                </a:solidFill>
                <a:latin typeface="Helv"/>
                <a:hlinkClick r:id="rId3"/>
              </a:rPr>
              <a:t>https://sentrupert.smartis.si/#!/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5247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sl-SI" sz="2600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sl-SI" sz="2600" dirty="0" err="1">
                <a:solidFill>
                  <a:srgbClr val="000000"/>
                </a:solidFill>
              </a:rPr>
              <a:t>Problematika</a:t>
            </a:r>
            <a:r>
              <a:rPr lang="en-US" altLang="sl-SI" sz="2600" dirty="0">
                <a:solidFill>
                  <a:srgbClr val="000000"/>
                </a:solidFill>
              </a:rPr>
              <a:t> </a:t>
            </a:r>
            <a:r>
              <a:rPr lang="en-US" altLang="sl-SI" sz="2600" dirty="0" err="1">
                <a:solidFill>
                  <a:srgbClr val="000000"/>
                </a:solidFill>
              </a:rPr>
              <a:t>mest</a:t>
            </a:r>
            <a:r>
              <a:rPr lang="sl-SI" altLang="sl-SI" sz="2600" dirty="0">
                <a:solidFill>
                  <a:srgbClr val="000000"/>
                </a:solidFill>
              </a:rPr>
              <a:t> / občin</a:t>
            </a:r>
            <a:endParaRPr lang="en-US" altLang="sl-SI" sz="2600" dirty="0">
              <a:solidFill>
                <a:srgbClr val="000000"/>
              </a:solidFill>
            </a:endParaRPr>
          </a:p>
          <a:p>
            <a:r>
              <a:rPr lang="en-US" altLang="sl-SI" sz="2600" dirty="0" err="1">
                <a:solidFill>
                  <a:srgbClr val="000000"/>
                </a:solidFill>
              </a:rPr>
              <a:t>Predstavitev</a:t>
            </a:r>
            <a:r>
              <a:rPr lang="en-US" altLang="sl-SI" sz="2600" dirty="0">
                <a:solidFill>
                  <a:srgbClr val="000000"/>
                </a:solidFill>
              </a:rPr>
              <a:t> </a:t>
            </a:r>
            <a:r>
              <a:rPr lang="en-US" altLang="sl-SI" sz="2600" dirty="0" err="1">
                <a:solidFill>
                  <a:srgbClr val="000000"/>
                </a:solidFill>
              </a:rPr>
              <a:t>rešitve</a:t>
            </a:r>
            <a:r>
              <a:rPr lang="sl-SI" altLang="sl-SI" sz="2600" dirty="0">
                <a:solidFill>
                  <a:srgbClr val="000000"/>
                </a:solidFill>
              </a:rPr>
              <a:t> za pametna mesta </a:t>
            </a:r>
            <a:endParaRPr lang="en-US" altLang="sl-SI" sz="2600" dirty="0">
              <a:solidFill>
                <a:srgbClr val="000000"/>
              </a:solidFill>
            </a:endParaRPr>
          </a:p>
          <a:p>
            <a:r>
              <a:rPr lang="en-US" altLang="sl-SI" sz="2600" dirty="0">
                <a:solidFill>
                  <a:srgbClr val="000000"/>
                </a:solidFill>
              </a:rPr>
              <a:t>Smart Voice</a:t>
            </a:r>
          </a:p>
          <a:p>
            <a:pPr marL="0" indent="0">
              <a:buNone/>
            </a:pPr>
            <a:endParaRPr lang="en-US" altLang="sl-SI" sz="2600" dirty="0">
              <a:solidFill>
                <a:srgbClr val="7F7F7F"/>
              </a:solidFill>
              <a:latin typeface="Lantinghei SC Extralight" pitchFamily="2" charset="0"/>
            </a:endParaRPr>
          </a:p>
          <a:p>
            <a:endParaRPr lang="en-US" altLang="sl-SI" sz="2600" dirty="0">
              <a:solidFill>
                <a:srgbClr val="7F7F7F"/>
              </a:solidFill>
              <a:latin typeface="Lantinghei SC Extralight" pitchFamily="2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6115050"/>
            <a:ext cx="25241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5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 </a:t>
            </a:r>
            <a:r>
              <a:rPr lang="en-US" dirty="0" err="1"/>
              <a:t>nas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10 let </a:t>
            </a:r>
            <a:r>
              <a:rPr lang="en-US" dirty="0" err="1"/>
              <a:t>izkušenj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naprednih</a:t>
            </a:r>
            <a:r>
              <a:rPr lang="en-US" dirty="0"/>
              <a:t> in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rešitev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področju</a:t>
            </a:r>
            <a:r>
              <a:rPr lang="en-US" dirty="0"/>
              <a:t> Smart City </a:t>
            </a:r>
            <a:r>
              <a:rPr lang="en-US" dirty="0" err="1"/>
              <a:t>koncepta</a:t>
            </a:r>
            <a:r>
              <a:rPr lang="en-US" dirty="0"/>
              <a:t>.</a:t>
            </a:r>
          </a:p>
          <a:p>
            <a:r>
              <a:rPr lang="en-US" dirty="0" err="1"/>
              <a:t>Alumnni</a:t>
            </a:r>
            <a:r>
              <a:rPr lang="en-US" dirty="0"/>
              <a:t> ABC Accelerator</a:t>
            </a:r>
            <a:endParaRPr lang="sl-SI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3101" y="3553833"/>
            <a:ext cx="2167562" cy="97872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600" dirty="0"/>
              <a:t>Več kot 10 let izkušenj pri razvoju zahtevnih IT rešitev v mednarodnem okolju.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95" y="2812648"/>
            <a:ext cx="1139985" cy="59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3" y="3100244"/>
            <a:ext cx="1186280" cy="306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r="21072"/>
          <a:stretch/>
        </p:blipFill>
        <p:spPr>
          <a:xfrm>
            <a:off x="5150712" y="2927861"/>
            <a:ext cx="737787" cy="522359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457193" y="3519506"/>
            <a:ext cx="2029446" cy="97872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600" dirty="0"/>
              <a:t>Eno od vodilnih podjetij na področju razvoja senzorjev na svetu.</a:t>
            </a:r>
            <a:endParaRPr lang="en-US" sz="16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494657" y="3437437"/>
            <a:ext cx="2150481" cy="142192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600" dirty="0"/>
              <a:t>V prihodnost usmerjenim razmišljanjem in dolgoročnim planiranjem razvija nove koncepte naše družbe.</a:t>
            </a:r>
            <a:endParaRPr lang="en-US" sz="16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6983970" y="3519506"/>
            <a:ext cx="1875772" cy="144962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/>
              <a:t>World Council City Data je vodilno mednarodno podjetje, ki ponuja stardizirane podatke za razvoj pametnih, trajnostnih in uspešnih mest.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90" y="2676553"/>
            <a:ext cx="476265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54" y="60126"/>
            <a:ext cx="1893094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390775" y="960239"/>
            <a:ext cx="1200150" cy="2381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l-SI" sz="1400" spc="300" dirty="0">
                <a:solidFill>
                  <a:srgbClr val="B2D235"/>
                </a:solidFill>
                <a:latin typeface="Helvetica Light"/>
                <a:cs typeface="Lantinghei SC Demibold"/>
              </a:rPr>
              <a:t>Izziv</a:t>
            </a:r>
            <a:endParaRPr lang="en-US" sz="1400" spc="300" dirty="0">
              <a:solidFill>
                <a:srgbClr val="B2D235"/>
              </a:solidFill>
              <a:latin typeface="Helvetica Light"/>
              <a:cs typeface="Lantinghei SC Demibold"/>
            </a:endParaRPr>
          </a:p>
        </p:txBody>
      </p:sp>
      <p:pic>
        <p:nvPicPr>
          <p:cNvPr id="22532" name="Picture 2" descr="SCP 1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07"/>
          <a:stretch>
            <a:fillRect/>
          </a:stretch>
        </p:blipFill>
        <p:spPr bwMode="auto">
          <a:xfrm>
            <a:off x="1882379" y="983456"/>
            <a:ext cx="25836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1193" b="2211"/>
          <a:stretch>
            <a:fillRect/>
          </a:stretch>
        </p:blipFill>
        <p:spPr bwMode="auto">
          <a:xfrm>
            <a:off x="1876425" y="1747837"/>
            <a:ext cx="342900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390775" y="1678782"/>
            <a:ext cx="1200150" cy="2381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l-SI" sz="1400" spc="300" dirty="0">
                <a:solidFill>
                  <a:srgbClr val="B2D235"/>
                </a:solidFill>
                <a:latin typeface="Helvetica Light"/>
                <a:cs typeface="Lantinghei SC Demibold"/>
              </a:rPr>
              <a:t>Izziv</a:t>
            </a:r>
            <a:endParaRPr lang="en-US" sz="1400" b="1" spc="300" dirty="0">
              <a:solidFill>
                <a:srgbClr val="B2D235"/>
              </a:solidFill>
              <a:latin typeface="Helvetica Light"/>
              <a:cs typeface="Lucida Sans Unicode"/>
            </a:endParaRPr>
          </a:p>
        </p:txBody>
      </p:sp>
      <p:sp>
        <p:nvSpPr>
          <p:cNvPr id="22535" name="Text Placeholder 2"/>
          <p:cNvSpPr txBox="1">
            <a:spLocks/>
          </p:cNvSpPr>
          <p:nvPr/>
        </p:nvSpPr>
        <p:spPr bwMode="auto">
          <a:xfrm>
            <a:off x="2381251" y="1170385"/>
            <a:ext cx="5470922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l-SI" altLang="sl-SI" sz="22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Kako izboljšati učinkovitost</a:t>
            </a:r>
            <a:r>
              <a:rPr lang="en-US" altLang="sl-SI" sz="22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?</a:t>
            </a:r>
          </a:p>
        </p:txBody>
      </p:sp>
      <p:sp>
        <p:nvSpPr>
          <p:cNvPr id="22536" name="Text Placeholder 2"/>
          <p:cNvSpPr txBox="1">
            <a:spLocks/>
          </p:cNvSpPr>
          <p:nvPr/>
        </p:nvSpPr>
        <p:spPr bwMode="auto">
          <a:xfrm>
            <a:off x="2381251" y="1897857"/>
            <a:ext cx="547092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sl-SI" altLang="sl-SI" sz="22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Kako izboljšati zadovoljstvo prebivalcev</a:t>
            </a:r>
            <a:r>
              <a:rPr lang="en-US" altLang="sl-SI" sz="22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?</a:t>
            </a:r>
          </a:p>
        </p:txBody>
      </p:sp>
      <p:pic>
        <p:nvPicPr>
          <p:cNvPr id="2253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0"/>
          <a:stretch>
            <a:fillRect/>
          </a:stretch>
        </p:blipFill>
        <p:spPr bwMode="auto">
          <a:xfrm>
            <a:off x="3590925" y="2324101"/>
            <a:ext cx="5541169" cy="28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itle 3"/>
          <p:cNvSpPr txBox="1">
            <a:spLocks/>
          </p:cNvSpPr>
          <p:nvPr/>
        </p:nvSpPr>
        <p:spPr bwMode="auto">
          <a:xfrm>
            <a:off x="1655129" y="361372"/>
            <a:ext cx="602170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l-SI" sz="26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Problematika</a:t>
            </a:r>
            <a:r>
              <a:rPr lang="en-US" altLang="sl-SI" sz="26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sz="26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občin</a:t>
            </a:r>
            <a:r>
              <a:rPr lang="en-US" altLang="sl-SI" sz="26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in </a:t>
            </a:r>
            <a:r>
              <a:rPr lang="en-US" altLang="sl-SI" sz="26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skupnosti</a:t>
            </a:r>
            <a:endParaRPr lang="sl-SI" altLang="sl-SI" sz="2600" dirty="0">
              <a:solidFill>
                <a:srgbClr val="000000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475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 rot="16200000">
            <a:off x="3205092" y="2441945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3557" name="Title 3"/>
          <p:cNvSpPr txBox="1">
            <a:spLocks/>
          </p:cNvSpPr>
          <p:nvPr/>
        </p:nvSpPr>
        <p:spPr bwMode="auto">
          <a:xfrm>
            <a:off x="2418160" y="4393591"/>
            <a:ext cx="1288257" cy="28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l-SI" dirty="0">
                <a:solidFill>
                  <a:srgbClr val="7F7F7F"/>
                </a:solidFill>
                <a:latin typeface="Lantinghei SC Extralight" pitchFamily="2" charset="0"/>
              </a:rPr>
              <a:t>K</a:t>
            </a:r>
            <a:r>
              <a:rPr lang="sl-SI" altLang="sl-SI" dirty="0">
                <a:solidFill>
                  <a:srgbClr val="7F7F7F"/>
                </a:solidFill>
                <a:latin typeface="Lantinghei SC Extralight" pitchFamily="2" charset="0"/>
              </a:rPr>
              <a:t>akovostni podatki</a:t>
            </a:r>
          </a:p>
        </p:txBody>
      </p:sp>
      <p:sp>
        <p:nvSpPr>
          <p:cNvPr id="23558" name="Title 3"/>
          <p:cNvSpPr txBox="1">
            <a:spLocks/>
          </p:cNvSpPr>
          <p:nvPr/>
        </p:nvSpPr>
        <p:spPr bwMode="auto">
          <a:xfrm>
            <a:off x="2252663" y="2072922"/>
            <a:ext cx="185142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l-SI" dirty="0">
                <a:solidFill>
                  <a:srgbClr val="7F7F7F"/>
                </a:solidFill>
                <a:latin typeface="Lantinghei SC Extralight" pitchFamily="2" charset="0"/>
              </a:rPr>
              <a:t>T</a:t>
            </a:r>
            <a:r>
              <a:rPr lang="sl-SI" altLang="sl-SI" dirty="0">
                <a:solidFill>
                  <a:srgbClr val="7F7F7F"/>
                </a:solidFill>
                <a:latin typeface="Lantinghei SC Extralight" pitchFamily="2" charset="0"/>
              </a:rPr>
              <a:t>ransparentnost</a:t>
            </a:r>
          </a:p>
        </p:txBody>
      </p:sp>
      <p:sp>
        <p:nvSpPr>
          <p:cNvPr id="23559" name="Title 3"/>
          <p:cNvSpPr txBox="1">
            <a:spLocks/>
          </p:cNvSpPr>
          <p:nvPr/>
        </p:nvSpPr>
        <p:spPr bwMode="auto">
          <a:xfrm>
            <a:off x="2458334" y="2824163"/>
            <a:ext cx="1627584" cy="1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l-SI" dirty="0">
                <a:solidFill>
                  <a:srgbClr val="7F7F7F"/>
                </a:solidFill>
                <a:latin typeface="Lantinghei SC Extralight" pitchFamily="2" charset="0"/>
              </a:rPr>
              <a:t>O</a:t>
            </a:r>
            <a:r>
              <a:rPr lang="sl-SI" altLang="sl-SI" dirty="0">
                <a:solidFill>
                  <a:srgbClr val="7F7F7F"/>
                </a:solidFill>
                <a:latin typeface="Lantinghei SC Extralight" pitchFamily="2" charset="0"/>
              </a:rPr>
              <a:t>dzivnost</a:t>
            </a:r>
            <a:endParaRPr lang="sl-SI" altLang="sl-SI" sz="1200" dirty="0">
              <a:solidFill>
                <a:srgbClr val="7F7F7F"/>
              </a:solidFill>
              <a:latin typeface="Lantinghei SC Extralight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 rot="16200000">
            <a:off x="3205092" y="2554619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6200000">
            <a:off x="3205092" y="2334968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6200000">
            <a:off x="3204728" y="1699392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16200000">
            <a:off x="3204728" y="1812066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6200000">
            <a:off x="3204728" y="1592415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16200000">
            <a:off x="3205092" y="3203575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16200000">
            <a:off x="3205092" y="3316249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6200000">
            <a:off x="3205092" y="3096598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 rot="16200000">
            <a:off x="3207623" y="3936473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6200000">
            <a:off x="3207623" y="4049147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 rot="16200000">
            <a:off x="3207623" y="3829496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3593" name="Title 3"/>
          <p:cNvSpPr txBox="1">
            <a:spLocks/>
          </p:cNvSpPr>
          <p:nvPr/>
        </p:nvSpPr>
        <p:spPr bwMode="auto">
          <a:xfrm>
            <a:off x="2285453" y="1244203"/>
            <a:ext cx="1641776" cy="1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l-SI" dirty="0">
                <a:solidFill>
                  <a:srgbClr val="7F7F7F"/>
                </a:solidFill>
                <a:latin typeface="Helvetica Light"/>
              </a:rPr>
              <a:t>K</a:t>
            </a:r>
            <a:r>
              <a:rPr lang="sl-SI" altLang="sl-SI" dirty="0">
                <a:solidFill>
                  <a:srgbClr val="7F7F7F"/>
                </a:solidFill>
                <a:latin typeface="Helvetica Light"/>
              </a:rPr>
              <a:t>omunikacija s prebivalci</a:t>
            </a:r>
          </a:p>
        </p:txBody>
      </p:sp>
      <p:sp>
        <p:nvSpPr>
          <p:cNvPr id="42" name="Curved Right Arrow 41"/>
          <p:cNvSpPr/>
          <p:nvPr/>
        </p:nvSpPr>
        <p:spPr>
          <a:xfrm>
            <a:off x="1939529" y="1358504"/>
            <a:ext cx="478631" cy="3092053"/>
          </a:xfrm>
          <a:prstGeom prst="curvedRightArrow">
            <a:avLst/>
          </a:prstGeom>
          <a:solidFill>
            <a:srgbClr val="B1D237"/>
          </a:solidFill>
          <a:ln>
            <a:solidFill>
              <a:srgbClr val="B1D2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44" name="Curved Right Arrow 43"/>
          <p:cNvSpPr/>
          <p:nvPr/>
        </p:nvSpPr>
        <p:spPr>
          <a:xfrm rot="10800000">
            <a:off x="3790950" y="1358504"/>
            <a:ext cx="477441" cy="3092053"/>
          </a:xfrm>
          <a:prstGeom prst="curvedRightArrow">
            <a:avLst/>
          </a:prstGeom>
          <a:solidFill>
            <a:srgbClr val="B1D237"/>
          </a:solidFill>
          <a:ln>
            <a:solidFill>
              <a:srgbClr val="B1D2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23596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60" y="66079"/>
            <a:ext cx="1893094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hevron 34"/>
          <p:cNvSpPr/>
          <p:nvPr/>
        </p:nvSpPr>
        <p:spPr>
          <a:xfrm rot="5400000" flipV="1">
            <a:off x="2859007" y="1696955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5400000" flipV="1">
            <a:off x="2859007" y="1809629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5400000" flipV="1">
            <a:off x="2859007" y="1589978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 rot="5400000" flipV="1">
            <a:off x="2858663" y="2448797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 rot="5400000" flipV="1">
            <a:off x="2858663" y="2561471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 rot="5400000" flipV="1">
            <a:off x="2858663" y="2341820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 rot="5400000" flipV="1">
            <a:off x="2858663" y="3193014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 rot="5400000" flipV="1">
            <a:off x="2858663" y="3305688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 rot="5400000" flipV="1">
            <a:off x="2858663" y="3086037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 rot="5400000" flipV="1">
            <a:off x="2867681" y="3959845"/>
            <a:ext cx="134699" cy="131777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 rot="5400000" flipV="1">
            <a:off x="2867681" y="4072519"/>
            <a:ext cx="134699" cy="131777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54" name="Chevron 53"/>
          <p:cNvSpPr/>
          <p:nvPr/>
        </p:nvSpPr>
        <p:spPr>
          <a:xfrm rot="5400000" flipV="1">
            <a:off x="2867681" y="3852868"/>
            <a:ext cx="134699" cy="131777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23633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7" y="3517107"/>
            <a:ext cx="1265635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"/>
          <a:stretch>
            <a:fillRect/>
          </a:stretch>
        </p:blipFill>
        <p:spPr bwMode="auto">
          <a:xfrm>
            <a:off x="5038725" y="834628"/>
            <a:ext cx="296227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3"/>
          <p:cNvSpPr txBox="1">
            <a:spLocks/>
          </p:cNvSpPr>
          <p:nvPr/>
        </p:nvSpPr>
        <p:spPr bwMode="auto">
          <a:xfrm>
            <a:off x="1553641" y="316600"/>
            <a:ext cx="5718572" cy="4333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>
                    <a:lumMod val="50000"/>
                  </a:schemeClr>
                </a:solidFill>
                <a:latin typeface="Lantinghei SC Extralight"/>
                <a:ea typeface="MS PGothic" panose="020B0600070205080204" pitchFamily="34" charset="-128"/>
                <a:cs typeface="Lantinghei SC Extra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sl-SI" sz="26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Pametno upravljanje</a:t>
            </a:r>
            <a:r>
              <a:rPr lang="en-US" sz="26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občine</a:t>
            </a:r>
            <a:endParaRPr lang="sl-SI" sz="2600" dirty="0">
              <a:solidFill>
                <a:srgbClr val="000000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82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808174" y="403622"/>
            <a:ext cx="5533220" cy="660797"/>
          </a:xfrm>
          <a:extLst/>
        </p:spPr>
        <p:txBody>
          <a:bodyPr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>
                    <a:lumMod val="50000"/>
                  </a:schemeClr>
                </a:solidFill>
                <a:latin typeface="Lantinghei SC Extralight"/>
                <a:ea typeface="MS PGothic" panose="020B0600070205080204" pitchFamily="34" charset="-128"/>
                <a:cs typeface="Lantinghei SC Extra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antinghei SC Extralight" charset="0"/>
                <a:ea typeface="MS PGothic" panose="020B0600070205080204" pitchFamily="34" charset="-128"/>
                <a:cs typeface="Lantinghei SC Extralight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9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Koraki</a:t>
            </a:r>
            <a:r>
              <a:rPr lang="en-US" sz="29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razvoja</a:t>
            </a:r>
            <a:r>
              <a:rPr lang="en-US" sz="29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Pametnega</a:t>
            </a:r>
            <a:r>
              <a:rPr lang="en-US" sz="2900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mesta</a:t>
            </a:r>
            <a:br>
              <a:rPr lang="sl-SI" spc="300" dirty="0">
                <a:solidFill>
                  <a:srgbClr val="787878"/>
                </a:solidFill>
                <a:latin typeface="Helvetica Light"/>
                <a:cs typeface="Lantinghei SC Demibold"/>
              </a:rPr>
            </a:br>
            <a:endParaRPr lang="sl-SI" sz="1200" b="1" i="1" dirty="0">
              <a:solidFill>
                <a:srgbClr val="787878"/>
              </a:solidFill>
              <a:latin typeface="Helvetica Light"/>
            </a:endParaRPr>
          </a:p>
        </p:txBody>
      </p:sp>
      <p:pic>
        <p:nvPicPr>
          <p:cNvPr id="2048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59" y="103584"/>
            <a:ext cx="1893094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48" y="3108724"/>
            <a:ext cx="3264694" cy="18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233489" y="1533526"/>
            <a:ext cx="2751535" cy="2683669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ight Arrow 2"/>
          <p:cNvSpPr/>
          <p:nvPr/>
        </p:nvSpPr>
        <p:spPr>
          <a:xfrm>
            <a:off x="3721609" y="3224213"/>
            <a:ext cx="1108758" cy="381000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487" name="Title 3"/>
          <p:cNvSpPr txBox="1">
            <a:spLocks/>
          </p:cNvSpPr>
          <p:nvPr/>
        </p:nvSpPr>
        <p:spPr bwMode="auto">
          <a:xfrm>
            <a:off x="4240133" y="1121569"/>
            <a:ext cx="4362807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sl-SI" altLang="sl-SI" dirty="0">
              <a:solidFill>
                <a:srgbClr val="7F7F7F"/>
              </a:solidFill>
              <a:latin typeface="Lantinghei SC Extralight" pitchFamily="2" charset="0"/>
            </a:endParaRPr>
          </a:p>
          <a:p>
            <a:endParaRPr lang="sl-SI" altLang="sl-SI" dirty="0">
              <a:solidFill>
                <a:srgbClr val="7F7F7F"/>
              </a:solidFill>
              <a:latin typeface="Lantinghei SC Extralight" pitchFamily="2" charset="0"/>
            </a:endParaRPr>
          </a:p>
          <a:p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Osredotočenost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na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razvoj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prioritet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.</a:t>
            </a:r>
            <a:endParaRPr lang="sl-SI" altLang="sl-SI" dirty="0">
              <a:solidFill>
                <a:srgbClr val="000000"/>
              </a:solidFill>
              <a:latin typeface="Helvetica Light"/>
              <a:ea typeface="ＭＳ Ｐゴシック" charset="0"/>
              <a:cs typeface="Helvetica Light"/>
            </a:endParaRPr>
          </a:p>
          <a:p>
            <a:endParaRPr lang="sl-SI" altLang="sl-SI" dirty="0">
              <a:solidFill>
                <a:srgbClr val="000000"/>
              </a:solidFill>
              <a:latin typeface="Helvetica Light"/>
              <a:ea typeface="ＭＳ Ｐゴシック" charset="0"/>
              <a:cs typeface="Helvetica Light"/>
            </a:endParaRPr>
          </a:p>
          <a:p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Zbiranje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razpršenih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podatkov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,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ki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prinašajo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dodano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vrednost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in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koristne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informacije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na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dosegu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sl-SI" dirty="0" err="1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rok</a:t>
            </a:r>
            <a:r>
              <a:rPr lang="en-US" altLang="sl-SI" dirty="0">
                <a:solidFill>
                  <a:srgbClr val="000000"/>
                </a:solidFill>
                <a:latin typeface="Helvetica Light"/>
                <a:ea typeface="ＭＳ Ｐゴシック" charset="0"/>
                <a:cs typeface="Helvetica Light"/>
              </a:rPr>
              <a:t>.</a:t>
            </a:r>
            <a:endParaRPr lang="sl-SI" altLang="sl-SI" dirty="0">
              <a:solidFill>
                <a:srgbClr val="000000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pic>
        <p:nvPicPr>
          <p:cNvPr id="20488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763316"/>
            <a:ext cx="1394222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843" y="2834414"/>
            <a:ext cx="585788" cy="1098947"/>
          </a:xfrm>
          <a:prstGeom prst="rect">
            <a:avLst/>
          </a:prstGeom>
        </p:spPr>
      </p:pic>
      <p:pic>
        <p:nvPicPr>
          <p:cNvPr id="33" name="Picture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403574" y="2508306"/>
            <a:ext cx="1429172" cy="8499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Chevron 17"/>
          <p:cNvSpPr/>
          <p:nvPr/>
        </p:nvSpPr>
        <p:spPr>
          <a:xfrm>
            <a:off x="4107891" y="1505402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107891" y="2292573"/>
            <a:ext cx="134796" cy="149715"/>
          </a:xfrm>
          <a:prstGeom prst="chevron">
            <a:avLst/>
          </a:prstGeom>
          <a:solidFill>
            <a:srgbClr val="B0D136"/>
          </a:solidFill>
          <a:ln>
            <a:solidFill>
              <a:srgbClr val="B1D237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20504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1612702"/>
            <a:ext cx="585788" cy="1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969" y="1896413"/>
            <a:ext cx="585788" cy="1098947"/>
          </a:xfrm>
          <a:prstGeom prst="rect">
            <a:avLst/>
          </a:prstGeom>
        </p:spPr>
      </p:pic>
      <p:pic>
        <p:nvPicPr>
          <p:cNvPr id="22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096" y="2979328"/>
            <a:ext cx="585788" cy="1098947"/>
          </a:xfrm>
          <a:prstGeom prst="rect">
            <a:avLst/>
          </a:prstGeom>
        </p:spPr>
      </p:pic>
      <p:pic>
        <p:nvPicPr>
          <p:cNvPr id="23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9289" y="2946520"/>
            <a:ext cx="585788" cy="109894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26" y="2393427"/>
            <a:ext cx="1394222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1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8" y="106681"/>
            <a:ext cx="1869441" cy="35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5917" t="55926" r="9167" b="16370"/>
          <a:stretch/>
        </p:blipFill>
        <p:spPr>
          <a:xfrm>
            <a:off x="3686344" y="1038999"/>
            <a:ext cx="1754336" cy="183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2770" t="24963" r="49281" b="17259"/>
          <a:stretch/>
        </p:blipFill>
        <p:spPr>
          <a:xfrm>
            <a:off x="597386" y="936890"/>
            <a:ext cx="1748790" cy="3166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2667" t="25111" r="49250" b="17259"/>
          <a:stretch/>
        </p:blipFill>
        <p:spPr>
          <a:xfrm>
            <a:off x="6780846" y="932633"/>
            <a:ext cx="1768794" cy="3170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73000" t="46148" r="10250" b="24719"/>
          <a:stretch/>
        </p:blipFill>
        <p:spPr>
          <a:xfrm>
            <a:off x="3686342" y="1038998"/>
            <a:ext cx="1740051" cy="1702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5917" t="78750" r="9167" b="16370"/>
          <a:stretch/>
        </p:blipFill>
        <p:spPr>
          <a:xfrm>
            <a:off x="3686344" y="2549413"/>
            <a:ext cx="1754336" cy="15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090" y="972391"/>
            <a:ext cx="3931031" cy="64633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B2D235"/>
                </a:solidFill>
                <a:latin typeface="Helvetica Light"/>
                <a:cs typeface="Helvetica Light"/>
              </a:rPr>
              <a:t>Š</a:t>
            </a:r>
            <a:r>
              <a:rPr lang="sl-SI" sz="2000" dirty="0">
                <a:solidFill>
                  <a:srgbClr val="B2D235"/>
                </a:solidFill>
                <a:latin typeface="Helvetica Light"/>
                <a:cs typeface="Helvetica Light"/>
              </a:rPr>
              <a:t>portni, kulturni in turistični dogodk</a:t>
            </a:r>
            <a:r>
              <a:rPr lang="en-US" sz="2000" dirty="0" err="1">
                <a:solidFill>
                  <a:srgbClr val="B2D235"/>
                </a:solidFill>
                <a:latin typeface="Helvetica Light"/>
                <a:cs typeface="Helvetica Light"/>
              </a:rPr>
              <a:t>i</a:t>
            </a:r>
            <a:endParaRPr lang="fr-FR" sz="2000" dirty="0">
              <a:solidFill>
                <a:srgbClr val="B2D235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40" y="1735800"/>
            <a:ext cx="4188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000000"/>
                </a:solidFill>
                <a:latin typeface="Helvetica Light"/>
                <a:cs typeface="Helvetica Light"/>
              </a:rPr>
              <a:t>Pregled športnih dogodkov, rezultatov in prihajajočih tekem.</a:t>
            </a:r>
          </a:p>
          <a:p>
            <a:r>
              <a:rPr lang="sl-SI" sz="2000" dirty="0">
                <a:solidFill>
                  <a:srgbClr val="000000"/>
                </a:solidFill>
                <a:latin typeface="Helvetica Light"/>
                <a:cs typeface="Helvetica Light"/>
              </a:rPr>
              <a:t>Možnost komentiranja na dogodek.</a:t>
            </a:r>
          </a:p>
          <a:p>
            <a:endParaRPr lang="sl-SI" sz="20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r>
              <a:rPr lang="sl-SI" sz="2000" dirty="0">
                <a:solidFill>
                  <a:srgbClr val="000000"/>
                </a:solidFill>
                <a:latin typeface="Helvetica Light"/>
                <a:cs typeface="Helvetica Light"/>
              </a:rPr>
              <a:t>Pregled kulturnih dogodkov, možnost povabila preko mobilnega telefona.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8" y="106681"/>
            <a:ext cx="1869441" cy="35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667" t="25704" r="49250" b="17407"/>
          <a:stretch/>
        </p:blipFill>
        <p:spPr>
          <a:xfrm>
            <a:off x="5029200" y="1057414"/>
            <a:ext cx="2548890" cy="45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94877"/>
            <a:ext cx="3886200" cy="49398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sl-SI" sz="2900" dirty="0">
                <a:solidFill>
                  <a:srgbClr val="B2D235"/>
                </a:solidFill>
                <a:latin typeface="Helvetica Light"/>
                <a:cs typeface="Helvetica Light"/>
              </a:rPr>
              <a:t>Personaliziran profil</a:t>
            </a:r>
            <a:endParaRPr lang="fr-FR" sz="2900" dirty="0">
              <a:solidFill>
                <a:srgbClr val="B2D235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963" y="2081144"/>
            <a:ext cx="388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latin typeface="Helvetica Light"/>
                <a:cs typeface="Helvetica Light"/>
              </a:rPr>
              <a:t>Prilagojen in personaliziran profil vsakega uporabnika, ki omogoča tudi vpogled drugih uporabnikov in </a:t>
            </a:r>
            <a:r>
              <a:rPr lang="sl-SI" sz="2000" dirty="0">
                <a:solidFill>
                  <a:srgbClr val="B2D235"/>
                </a:solidFill>
                <a:latin typeface="Helvetica Light"/>
                <a:cs typeface="Helvetica Light"/>
              </a:rPr>
              <a:t>pregled osnovnih informacij in prejetih obvestil.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1195"/>
          <a:stretch/>
        </p:blipFill>
        <p:spPr>
          <a:xfrm>
            <a:off x="5034208" y="1136071"/>
            <a:ext cx="2550371" cy="44265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8" y="106681"/>
            <a:ext cx="1869441" cy="350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97780" y="4732723"/>
            <a:ext cx="388620" cy="212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39212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59628</TotalTime>
  <Words>263</Words>
  <Application>Microsoft Office PowerPoint</Application>
  <PresentationFormat>Diaprojekcija na zaslonu (16:9)</PresentationFormat>
  <Paragraphs>49</Paragraphs>
  <Slides>12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Helv</vt:lpstr>
      <vt:lpstr>Helvetica Light</vt:lpstr>
      <vt:lpstr>Lantinghei SC Demibold</vt:lpstr>
      <vt:lpstr>Lantinghei SC Extralight</vt:lpstr>
      <vt:lpstr>Lucida Sans Unicode</vt:lpstr>
      <vt:lpstr>1_Office Theme</vt:lpstr>
      <vt:lpstr>PowerPointova predstavitev</vt:lpstr>
      <vt:lpstr>Agenda</vt:lpstr>
      <vt:lpstr>O nas</vt:lpstr>
      <vt:lpstr>PowerPointova predstavitev</vt:lpstr>
      <vt:lpstr>PowerPointova predstavitev</vt:lpstr>
      <vt:lpstr>Koraki razvoja Pametnega mesta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Koraki razvoja Pametnega mesta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Simon Novak</dc:creator>
  <cp:keywords/>
  <dc:description/>
  <cp:lastModifiedBy>Uporabnik</cp:lastModifiedBy>
  <cp:revision>381</cp:revision>
  <cp:lastPrinted>2015-02-05T09:00:35Z</cp:lastPrinted>
  <dcterms:created xsi:type="dcterms:W3CDTF">2014-06-24T07:22:44Z</dcterms:created>
  <dcterms:modified xsi:type="dcterms:W3CDTF">2017-03-28T11:59:59Z</dcterms:modified>
  <cp:category/>
</cp:coreProperties>
</file>